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485" r:id="rId2"/>
  </p:sldIdLst>
  <p:sldSz cx="12192000" cy="6858000"/>
  <p:notesSz cx="6858000" cy="9144000"/>
  <p:defaultTextStyle>
    <a:defPPr>
      <a:defRPr lang="en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e-IL" sz="3000" b="1" baseline="0" dirty="0">
                <a:latin typeface="Calibri" panose="020F0502020204030204" pitchFamily="34" charset="0"/>
                <a:cs typeface="Calibri" panose="020F0502020204030204" pitchFamily="34" charset="0"/>
              </a:rPr>
              <a:t>במיליארד ₪, לרבעון השלישי של 2022</a:t>
            </a:r>
            <a:endParaRPr lang="he-IL" sz="3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I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2151755487085837E-2"/>
          <c:y val="0.184691953267273"/>
          <c:w val="0.90456322035832482"/>
          <c:h val="0.648812218552203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גיליון1!$B$1</c:f>
              <c:strCache>
                <c:ptCount val="1"/>
                <c:pt idx="0">
                  <c:v>עמודה1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A-BD9E-4E45-91ED-62AA8C7F1130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BD9E-4E45-91ED-62AA8C7F1130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BD9E-4E45-91ED-62AA8C7F1130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C-BD9E-4E45-91ED-62AA8C7F1130}"/>
              </c:ext>
            </c:extLst>
          </c:dPt>
          <c:dPt>
            <c:idx val="4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F-BD9E-4E45-91ED-62AA8C7F1130}"/>
              </c:ext>
            </c:extLst>
          </c:dPt>
          <c:dPt>
            <c:idx val="5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BD9E-4E45-91ED-62AA8C7F1130}"/>
              </c:ext>
            </c:extLst>
          </c:dPt>
          <c:dPt>
            <c:idx val="6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0-C484-49FE-9E3F-DE139142FF34}"/>
              </c:ext>
            </c:extLst>
          </c:dPt>
          <c:dPt>
            <c:idx val="7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BD9E-4E45-91ED-62AA8C7F1130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0-2CDE-44D9-9EBC-672DEF53EB9E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2CDE-44D9-9EBC-672DEF53EB9E}"/>
              </c:ext>
            </c:extLst>
          </c:dPt>
          <c:dPt>
            <c:idx val="1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BD9E-4E45-91ED-62AA8C7F1130}"/>
              </c:ext>
            </c:extLst>
          </c:dPt>
          <c:dPt>
            <c:idx val="1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0-BD9E-4E45-91ED-62AA8C7F1130}"/>
              </c:ext>
            </c:extLst>
          </c:dPt>
          <c:dPt>
            <c:idx val="1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BD9E-4E45-91ED-62AA8C7F1130}"/>
              </c:ext>
            </c:extLst>
          </c:dPt>
          <c:dPt>
            <c:idx val="1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3-2C3C-4E7A-ADFA-68BD4238621F}"/>
              </c:ext>
            </c:extLst>
          </c:dPt>
          <c:dPt>
            <c:idx val="15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4-2C3C-4E7A-ADFA-68BD4238621F}"/>
              </c:ext>
            </c:extLst>
          </c:dPt>
          <c:dPt>
            <c:idx val="16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5-2C3C-4E7A-ADFA-68BD4238621F}"/>
              </c:ext>
            </c:extLst>
          </c:dPt>
          <c:dPt>
            <c:idx val="17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6-2C3C-4E7A-ADFA-68BD4238621F}"/>
              </c:ext>
            </c:extLst>
          </c:dPt>
          <c:dPt>
            <c:idx val="18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7-2C3C-4E7A-ADFA-68BD4238621F}"/>
              </c:ext>
            </c:extLst>
          </c:dPt>
          <c:dPt>
            <c:idx val="19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D-0188-4DD7-B37D-2206DD904841}"/>
              </c:ext>
            </c:extLst>
          </c:dPt>
          <c:dPt>
            <c:idx val="2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E-0188-4DD7-B37D-2206DD904841}"/>
              </c:ext>
            </c:extLst>
          </c:dPt>
          <c:dLbls>
            <c:dLbl>
              <c:idx val="0"/>
              <c:layout>
                <c:manualLayout>
                  <c:x val="0"/>
                  <c:y val="-8.75592748713154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D9E-4E45-91ED-62AA8C7F1130}"/>
                </c:ext>
              </c:extLst>
            </c:dLbl>
            <c:dLbl>
              <c:idx val="1"/>
              <c:layout>
                <c:manualLayout>
                  <c:x val="-2.4154589371981118E-3"/>
                  <c:y val="-1.1674569982842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9E-4E45-91ED-62AA8C7F1130}"/>
                </c:ext>
              </c:extLst>
            </c:dLbl>
            <c:dLbl>
              <c:idx val="2"/>
              <c:layout>
                <c:manualLayout>
                  <c:x val="0"/>
                  <c:y val="-5.83728499142102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D9E-4E45-91ED-62AA8C7F1130}"/>
                </c:ext>
              </c:extLst>
            </c:dLbl>
            <c:dLbl>
              <c:idx val="3"/>
              <c:layout>
                <c:manualLayout>
                  <c:x val="-1.2077294685991224E-3"/>
                  <c:y val="-1.16745699828420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D9E-4E45-91ED-62AA8C7F1130}"/>
                </c:ext>
              </c:extLst>
            </c:dLbl>
            <c:dLbl>
              <c:idx val="4"/>
              <c:layout>
                <c:manualLayout>
                  <c:x val="0"/>
                  <c:y val="-1.72292543921456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D9E-4E45-91ED-62AA8C7F11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I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גיליון1!$A$2:$A$12</c:f>
              <c:strCache>
                <c:ptCount val="11"/>
                <c:pt idx="0">
                  <c:v>פועלים</c:v>
                </c:pt>
                <c:pt idx="1">
                  <c:v>לאומי</c:v>
                </c:pt>
                <c:pt idx="2">
                  <c:v>מזרחי</c:v>
                </c:pt>
                <c:pt idx="3">
                  <c:v>דיסקונט</c:v>
                </c:pt>
                <c:pt idx="4">
                  <c:v>הבינלאומי</c:v>
                </c:pt>
                <c:pt idx="5">
                  <c:v>גרמניה</c:v>
                </c:pt>
                <c:pt idx="6">
                  <c:v>נורבגיה</c:v>
                </c:pt>
                <c:pt idx="7">
                  <c:v>צרפת</c:v>
                </c:pt>
                <c:pt idx="8">
                  <c:v>ישראל</c:v>
                </c:pt>
                <c:pt idx="9">
                  <c:v>שוויץ</c:v>
                </c:pt>
                <c:pt idx="10">
                  <c:v>יפן</c:v>
                </c:pt>
              </c:strCache>
            </c:strRef>
          </c:cat>
          <c:val>
            <c:numRef>
              <c:f>גיליון1!$B$2:$B$6</c:f>
              <c:numCache>
                <c:formatCode>0.000</c:formatCode>
                <c:ptCount val="5"/>
                <c:pt idx="0">
                  <c:v>1.7849999999999999</c:v>
                </c:pt>
                <c:pt idx="1">
                  <c:v>1.782</c:v>
                </c:pt>
                <c:pt idx="2">
                  <c:v>1.18</c:v>
                </c:pt>
                <c:pt idx="3">
                  <c:v>0.89300000000000002</c:v>
                </c:pt>
                <c:pt idx="4">
                  <c:v>0.46700000000000003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BD9E-4E45-91ED-62AA8C7F11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14123104"/>
        <c:axId val="914122560"/>
        <c:axId val="0"/>
      </c:bar3DChart>
      <c:catAx>
        <c:axId val="914123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IL"/>
          </a:p>
        </c:txPr>
        <c:crossAx val="914122560"/>
        <c:crosses val="autoZero"/>
        <c:auto val="1"/>
        <c:lblAlgn val="ctr"/>
        <c:lblOffset val="100"/>
        <c:noMultiLvlLbl val="0"/>
      </c:catAx>
      <c:valAx>
        <c:axId val="914122560"/>
        <c:scaling>
          <c:orientation val="minMax"/>
          <c:max val="2"/>
          <c:min val="4.0000000000000008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defRPr>
            </a:pPr>
            <a:endParaRPr lang="en-IL"/>
          </a:p>
        </c:txPr>
        <c:crossAx val="914123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I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8BB45-AB19-4E3D-86EE-0B7971789A3A}" type="datetimeFigureOut">
              <a:rPr lang="he-IL" smtClean="0"/>
              <a:t>ג'/כסלו/תשפ"ג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3079C-DDB0-4046-94EF-7B4A46A808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81499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8BB45-AB19-4E3D-86EE-0B7971789A3A}" type="datetimeFigureOut">
              <a:rPr lang="he-IL" smtClean="0"/>
              <a:t>ג'/כסלו/תשפ"ג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3079C-DDB0-4046-94EF-7B4A46A808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14274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8BB45-AB19-4E3D-86EE-0B7971789A3A}" type="datetimeFigureOut">
              <a:rPr lang="he-IL" smtClean="0"/>
              <a:t>ג'/כסלו/תשפ"ג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3079C-DDB0-4046-94EF-7B4A46A808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2724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8BB45-AB19-4E3D-86EE-0B7971789A3A}" type="datetimeFigureOut">
              <a:rPr lang="he-IL" smtClean="0"/>
              <a:t>ג'/כסלו/תשפ"ג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3079C-DDB0-4046-94EF-7B4A46A808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0060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8BB45-AB19-4E3D-86EE-0B7971789A3A}" type="datetimeFigureOut">
              <a:rPr lang="he-IL" smtClean="0"/>
              <a:t>ג'/כסלו/תשפ"ג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3079C-DDB0-4046-94EF-7B4A46A808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67256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8BB45-AB19-4E3D-86EE-0B7971789A3A}" type="datetimeFigureOut">
              <a:rPr lang="he-IL" smtClean="0"/>
              <a:t>ג'/כסלו/תשפ"ג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3079C-DDB0-4046-94EF-7B4A46A808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82591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8BB45-AB19-4E3D-86EE-0B7971789A3A}" type="datetimeFigureOut">
              <a:rPr lang="he-IL" smtClean="0"/>
              <a:t>ג'/כסלו/תשפ"ג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3079C-DDB0-4046-94EF-7B4A46A808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31459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8BB45-AB19-4E3D-86EE-0B7971789A3A}" type="datetimeFigureOut">
              <a:rPr lang="he-IL" smtClean="0"/>
              <a:t>ג'/כסלו/תשפ"ג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3079C-DDB0-4046-94EF-7B4A46A808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3442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8BB45-AB19-4E3D-86EE-0B7971789A3A}" type="datetimeFigureOut">
              <a:rPr lang="he-IL" smtClean="0"/>
              <a:t>ג'/כסלו/תשפ"ג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3079C-DDB0-4046-94EF-7B4A46A808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85588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8BB45-AB19-4E3D-86EE-0B7971789A3A}" type="datetimeFigureOut">
              <a:rPr lang="he-IL" smtClean="0"/>
              <a:t>ג'/כסלו/תשפ"ג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3079C-DDB0-4046-94EF-7B4A46A808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306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8BB45-AB19-4E3D-86EE-0B7971789A3A}" type="datetimeFigureOut">
              <a:rPr lang="he-IL" smtClean="0"/>
              <a:t>ג'/כסלו/תשפ"ג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3079C-DDB0-4046-94EF-7B4A46A808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8761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8BB45-AB19-4E3D-86EE-0B7971789A3A}" type="datetimeFigureOut">
              <a:rPr lang="he-IL" smtClean="0"/>
              <a:t>ג'/כסלו/תשפ"ג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3079C-DDB0-4046-94EF-7B4A46A808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81139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מציין מיקום תוכן 9">
            <a:extLst>
              <a:ext uri="{FF2B5EF4-FFF2-40B4-BE49-F238E27FC236}">
                <a16:creationId xmlns:a16="http://schemas.microsoft.com/office/drawing/2014/main" id="{495E4BBC-C63E-48EF-B6F8-3F528EDC04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4714897"/>
              </p:ext>
            </p:extLst>
          </p:nvPr>
        </p:nvGraphicFramePr>
        <p:xfrm>
          <a:off x="876300" y="961052"/>
          <a:ext cx="10515600" cy="58969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כותרת 1">
            <a:extLst>
              <a:ext uri="{FF2B5EF4-FFF2-40B4-BE49-F238E27FC236}">
                <a16:creationId xmlns:a16="http://schemas.microsoft.com/office/drawing/2014/main" id="{456772FC-2E10-4D33-838E-5EE282E64068}"/>
              </a:ext>
            </a:extLst>
          </p:cNvPr>
          <p:cNvSpPr txBox="1">
            <a:spLocks/>
          </p:cNvSpPr>
          <p:nvPr/>
        </p:nvSpPr>
        <p:spPr>
          <a:xfrm>
            <a:off x="838200" y="164947"/>
            <a:ext cx="10515600" cy="98537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חגיגת הרווחים המקוממת של הבנקים</a:t>
            </a:r>
          </a:p>
        </p:txBody>
      </p:sp>
    </p:spTree>
    <p:extLst>
      <p:ext uri="{BB962C8B-B14F-4D97-AF65-F5344CB8AC3E}">
        <p14:creationId xmlns:p14="http://schemas.microsoft.com/office/powerpoint/2010/main" val="4206392795"/>
      </p:ext>
    </p:extLst>
  </p:cSld>
  <p:clrMapOvr>
    <a:masterClrMapping/>
  </p:clrMapOvr>
</p:sld>
</file>

<file path=ppt/theme/theme1.xml><?xml version="1.0" encoding="utf-8"?>
<a:theme xmlns:a="http://schemas.openxmlformats.org/drawingml/2006/main" name="4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17</Words>
  <Application>Microsoft Office PowerPoint</Application>
  <PresentationFormat>מסך רחב</PresentationFormat>
  <Paragraphs>7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4_ערכת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Matan Hodorov</dc:creator>
  <cp:lastModifiedBy>Matan Hodorov</cp:lastModifiedBy>
  <cp:revision>2</cp:revision>
  <dcterms:created xsi:type="dcterms:W3CDTF">2022-11-30T18:08:23Z</dcterms:created>
  <dcterms:modified xsi:type="dcterms:W3CDTF">2022-11-30T18:19:37Z</dcterms:modified>
</cp:coreProperties>
</file>